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8" r:id="rId5"/>
    <p:sldId id="260" r:id="rId6"/>
    <p:sldId id="267" r:id="rId7"/>
    <p:sldId id="261"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A9F03E-8DD6-4EDF-80C2-8779C555DA46}" type="datetimeFigureOut">
              <a:rPr lang="en-US" smtClean="0"/>
              <a:pPr/>
              <a:t>10/21/2012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CA9F03E-8DD6-4EDF-80C2-8779C555DA46}" type="datetimeFigureOut">
              <a:rPr lang="en-US" smtClean="0"/>
              <a:pPr/>
              <a:t>10/21/2012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05AE4F66-04D6-49B3-823B-D1E9319C65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0CA9F03E-8DD6-4EDF-80C2-8779C555DA46}" type="datetimeFigureOut">
              <a:rPr lang="en-US" smtClean="0"/>
              <a:pPr/>
              <a:t>10/21/2012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5AE4F66-04D6-49B3-823B-D1E9319C65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457201"/>
            <a:ext cx="7772400" cy="2590799"/>
          </a:xfrm>
        </p:spPr>
        <p:txBody>
          <a:bodyPr>
            <a:normAutofit/>
          </a:bodyPr>
          <a:lstStyle/>
          <a:p>
            <a:r>
              <a:rPr lang="en-US" dirty="0" smtClean="0"/>
              <a:t>Pygmalion Effect: </a:t>
            </a:r>
            <a:r>
              <a:rPr lang="en-US" dirty="0" smtClean="0"/>
              <a:t/>
            </a:r>
            <a:br>
              <a:rPr lang="en-US" dirty="0" smtClean="0"/>
            </a:br>
            <a:r>
              <a:rPr lang="en-US" dirty="0" smtClean="0"/>
              <a:t>teachers’ Expectations </a:t>
            </a:r>
            <a:r>
              <a:rPr lang="en-US" dirty="0" smtClean="0"/>
              <a:t>And </a:t>
            </a:r>
            <a:r>
              <a:rPr lang="en-US" dirty="0" smtClean="0"/>
              <a:t>how they impact Student </a:t>
            </a:r>
            <a:r>
              <a:rPr lang="en-US" dirty="0" smtClean="0"/>
              <a:t>Achievement</a:t>
            </a:r>
            <a:endParaRPr lang="en-US" dirty="0"/>
          </a:p>
        </p:txBody>
      </p:sp>
      <p:sp>
        <p:nvSpPr>
          <p:cNvPr id="7" name="Subtitle 6"/>
          <p:cNvSpPr>
            <a:spLocks noGrp="1"/>
          </p:cNvSpPr>
          <p:nvPr>
            <p:ph type="subTitle" idx="1"/>
          </p:nvPr>
        </p:nvSpPr>
        <p:spPr>
          <a:xfrm>
            <a:off x="914400" y="3733800"/>
            <a:ext cx="7772400" cy="2057400"/>
          </a:xfrm>
        </p:spPr>
        <p:txBody>
          <a:bodyPr>
            <a:normAutofit/>
          </a:bodyPr>
          <a:lstStyle/>
          <a:p>
            <a:r>
              <a:rPr lang="en-US" dirty="0" smtClean="0">
                <a:solidFill>
                  <a:schemeClr val="tx1"/>
                </a:solidFill>
              </a:rPr>
              <a:t>Glen </a:t>
            </a:r>
            <a:r>
              <a:rPr lang="en-US" dirty="0" err="1" smtClean="0">
                <a:solidFill>
                  <a:schemeClr val="tx1"/>
                </a:solidFill>
              </a:rPr>
              <a:t>Gochal</a:t>
            </a:r>
            <a:endParaRPr lang="en-US" dirty="0" smtClean="0">
              <a:solidFill>
                <a:schemeClr val="tx1"/>
              </a:solidFill>
            </a:endParaRPr>
          </a:p>
          <a:p>
            <a:r>
              <a:rPr lang="en-US" dirty="0" smtClean="0">
                <a:solidFill>
                  <a:schemeClr val="tx1"/>
                </a:solidFill>
              </a:rPr>
              <a:t> Professor </a:t>
            </a:r>
            <a:r>
              <a:rPr lang="en-US" dirty="0">
                <a:solidFill>
                  <a:schemeClr val="tx1"/>
                </a:solidFill>
              </a:rPr>
              <a:t>O’Connor-</a:t>
            </a:r>
            <a:r>
              <a:rPr lang="en-US" dirty="0" err="1">
                <a:solidFill>
                  <a:schemeClr val="tx1"/>
                </a:solidFill>
              </a:rPr>
              <a:t>Petruso</a:t>
            </a:r>
            <a:endParaRPr lang="en-US" dirty="0">
              <a:solidFill>
                <a:schemeClr val="tx1"/>
              </a:solidFill>
            </a:endParaRPr>
          </a:p>
          <a:p>
            <a:r>
              <a:rPr lang="en-US" dirty="0" smtClean="0">
                <a:solidFill>
                  <a:schemeClr val="tx1"/>
                </a:solidFill>
              </a:rPr>
              <a:t> Seminar </a:t>
            </a:r>
            <a:r>
              <a:rPr lang="en-US" dirty="0">
                <a:solidFill>
                  <a:schemeClr val="tx1"/>
                </a:solidFill>
              </a:rPr>
              <a:t>in Applied Theory and Research 1</a:t>
            </a:r>
          </a:p>
          <a:p>
            <a:r>
              <a:rPr lang="en-US" dirty="0">
                <a:solidFill>
                  <a:schemeClr val="tx1"/>
                </a:solidFill>
              </a:rPr>
              <a:t>CBSE 7201T</a:t>
            </a:r>
          </a:p>
          <a:p>
            <a:r>
              <a:rPr lang="en-US" dirty="0">
                <a:solidFill>
                  <a:schemeClr val="tx1"/>
                </a:solidFill>
              </a:rPr>
              <a:t>Fall 2012</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rPr>
              <a:t>Table of Contents</a:t>
            </a:r>
            <a:endParaRPr lang="en-US" b="1" dirty="0">
              <a:latin typeface="Times New Roman" pitchFamily="18" charset="0"/>
            </a:endParaRPr>
          </a:p>
        </p:txBody>
      </p:sp>
      <p:sp>
        <p:nvSpPr>
          <p:cNvPr id="3" name="Content Placeholder 2"/>
          <p:cNvSpPr>
            <a:spLocks noGrp="1"/>
          </p:cNvSpPr>
          <p:nvPr>
            <p:ph idx="1"/>
          </p:nvPr>
        </p:nvSpPr>
        <p:spPr/>
        <p:txBody>
          <a:bodyPr/>
          <a:lstStyle/>
          <a:p>
            <a:pPr>
              <a:lnSpc>
                <a:spcPct val="80000"/>
              </a:lnSpc>
              <a:buSzTx/>
              <a:buFont typeface="Wingdings" pitchFamily="2" charset="2"/>
              <a:buChar char="§"/>
            </a:pPr>
            <a:r>
              <a:rPr lang="en-US" sz="3700" dirty="0" smtClean="0">
                <a:latin typeface="Times New Roman" pitchFamily="18" charset="0"/>
              </a:rPr>
              <a:t>Introduction  </a:t>
            </a:r>
            <a:endParaRPr lang="en-US" sz="20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Statement of Problem: </a:t>
            </a:r>
          </a:p>
          <a:p>
            <a:pPr lvl="2">
              <a:lnSpc>
                <a:spcPct val="80000"/>
              </a:lnSpc>
              <a:buSzTx/>
              <a:buFont typeface="Wingdings" pitchFamily="2" charset="2"/>
              <a:buChar char="§"/>
            </a:pPr>
            <a:r>
              <a:rPr lang="en-US" sz="2100" dirty="0" smtClean="0">
                <a:latin typeface="Times New Roman" pitchFamily="18" charset="0"/>
              </a:rPr>
              <a:t>Slide </a:t>
            </a:r>
            <a:r>
              <a:rPr lang="en-US" sz="2100" dirty="0" smtClean="0">
                <a:latin typeface="Times New Roman" pitchFamily="18" charset="0"/>
              </a:rPr>
              <a:t>3</a:t>
            </a:r>
          </a:p>
          <a:p>
            <a:pPr lvl="1">
              <a:lnSpc>
                <a:spcPct val="80000"/>
              </a:lnSpc>
              <a:buSzTx/>
              <a:buFont typeface="Wingdings" pitchFamily="2" charset="2"/>
              <a:buChar char="§"/>
            </a:pPr>
            <a:r>
              <a:rPr lang="en-US" dirty="0" smtClean="0">
                <a:latin typeface="Times New Roman" pitchFamily="18" charset="0"/>
              </a:rPr>
              <a:t>Statement of Hypothesis:</a:t>
            </a:r>
          </a:p>
          <a:p>
            <a:pPr lvl="2">
              <a:lnSpc>
                <a:spcPct val="80000"/>
              </a:lnSpc>
              <a:buSzTx/>
              <a:buFont typeface="Wingdings" pitchFamily="2" charset="2"/>
              <a:buChar char="§"/>
            </a:pPr>
            <a:r>
              <a:rPr lang="en-US" sz="2100" dirty="0" smtClean="0">
                <a:latin typeface="Times New Roman" pitchFamily="18" charset="0"/>
              </a:rPr>
              <a:t>Slide </a:t>
            </a:r>
            <a:r>
              <a:rPr lang="en-US" sz="2100" dirty="0" smtClean="0">
                <a:latin typeface="Times New Roman" pitchFamily="18" charset="0"/>
              </a:rPr>
              <a:t>4</a:t>
            </a:r>
            <a:endParaRPr lang="en-US" sz="21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Review </a:t>
            </a:r>
            <a:r>
              <a:rPr lang="en-US" dirty="0" smtClean="0">
                <a:latin typeface="Times New Roman" pitchFamily="18" charset="0"/>
              </a:rPr>
              <a:t>of </a:t>
            </a:r>
            <a:r>
              <a:rPr lang="en-US" dirty="0" smtClean="0">
                <a:latin typeface="Times New Roman" pitchFamily="18" charset="0"/>
              </a:rPr>
              <a:t>Related Literature:</a:t>
            </a:r>
            <a:r>
              <a:rPr lang="en-US" sz="2500" dirty="0" smtClean="0">
                <a:latin typeface="Times New Roman" pitchFamily="18" charset="0"/>
              </a:rPr>
              <a:t> </a:t>
            </a:r>
            <a:endParaRPr lang="en-US" sz="2500" dirty="0" smtClean="0">
              <a:latin typeface="Times New Roman" pitchFamily="18" charset="0"/>
            </a:endParaRPr>
          </a:p>
          <a:p>
            <a:pPr lvl="2">
              <a:lnSpc>
                <a:spcPct val="80000"/>
              </a:lnSpc>
              <a:buSzTx/>
              <a:buFont typeface="Wingdings" pitchFamily="2" charset="2"/>
              <a:buChar char="§"/>
            </a:pPr>
            <a:r>
              <a:rPr lang="en-US" sz="2100" dirty="0" smtClean="0">
                <a:latin typeface="Times New Roman" pitchFamily="18" charset="0"/>
              </a:rPr>
              <a:t>Slides </a:t>
            </a:r>
            <a:r>
              <a:rPr lang="en-US" sz="2100" dirty="0" smtClean="0">
                <a:latin typeface="Times New Roman" pitchFamily="18" charset="0"/>
              </a:rPr>
              <a:t>5</a:t>
            </a:r>
            <a:r>
              <a:rPr lang="en-US" sz="2100" dirty="0" smtClean="0">
                <a:latin typeface="Times New Roman" pitchFamily="18" charset="0"/>
              </a:rPr>
              <a:t>, </a:t>
            </a:r>
            <a:r>
              <a:rPr lang="en-US" sz="2100" dirty="0" smtClean="0">
                <a:latin typeface="Times New Roman" pitchFamily="18" charset="0"/>
              </a:rPr>
              <a:t>6, 7</a:t>
            </a:r>
            <a:endParaRPr lang="en-US" sz="21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References</a:t>
            </a:r>
            <a:endParaRPr lang="en-US" dirty="0" smtClean="0">
              <a:latin typeface="Times New Roman" pitchFamily="18" charset="0"/>
            </a:endParaRPr>
          </a:p>
          <a:p>
            <a:pPr lvl="2">
              <a:lnSpc>
                <a:spcPct val="80000"/>
              </a:lnSpc>
              <a:buSzTx/>
              <a:buFont typeface="Wingdings" pitchFamily="2" charset="2"/>
              <a:buChar char="§"/>
            </a:pPr>
            <a:r>
              <a:rPr lang="en-US" sz="2200" dirty="0" smtClean="0">
                <a:latin typeface="Times New Roman" pitchFamily="18" charset="0"/>
              </a:rPr>
              <a:t>Slide </a:t>
            </a:r>
            <a:r>
              <a:rPr lang="en-US" sz="2200" dirty="0" smtClean="0">
                <a:latin typeface="Times New Roman" pitchFamily="18" charset="0"/>
              </a:rPr>
              <a:t>8</a:t>
            </a:r>
            <a:endParaRPr lang="en-US" dirty="0">
              <a:latin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u="sng" dirty="0" smtClean="0">
                <a:latin typeface="Times New Roman" pitchFamily="18" charset="0"/>
              </a:rPr>
              <a:t>Statement of </a:t>
            </a:r>
            <a:r>
              <a:rPr lang="en-US" b="1" u="sng" dirty="0" smtClean="0">
                <a:latin typeface="Times New Roman" pitchFamily="18" charset="0"/>
              </a:rPr>
              <a:t>Problem</a:t>
            </a:r>
            <a:r>
              <a:rPr lang="en-US" b="1" u="sng" dirty="0" smtClean="0">
                <a:latin typeface="Times New Roman" pitchFamily="18" charset="0"/>
              </a:rPr>
              <a:t>:</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rPr>
              <a:t>When adapted to the field of education, the Pygmalion effect has far reaching ramifications on the effectiveness of today’s teaching approach and execution.  It is essential that educators become distinctly aware of just how much effect their assumptions on a student’s performance can have on that student’s abilities.  This is particularly critical when those assumptions have negative connotations. When an educator anticipates that a student will perform poorly, the student will inevitably perform according to those expectations.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rPr>
              <a:t>Statement of Hypothesis</a:t>
            </a:r>
            <a:endParaRPr lang="en-US" b="1" dirty="0">
              <a:latin typeface="Times New Roman" pitchFamily="18" charset="0"/>
            </a:endParaRPr>
          </a:p>
        </p:txBody>
      </p:sp>
      <p:sp>
        <p:nvSpPr>
          <p:cNvPr id="3" name="Content Placeholder 2"/>
          <p:cNvSpPr>
            <a:spLocks noGrp="1"/>
          </p:cNvSpPr>
          <p:nvPr>
            <p:ph idx="1"/>
          </p:nvPr>
        </p:nvSpPr>
        <p:spPr>
          <a:xfrm>
            <a:off x="457200" y="1524000"/>
            <a:ext cx="8229600" cy="4525963"/>
          </a:xfrm>
        </p:spPr>
        <p:txBody>
          <a:bodyPr>
            <a:normAutofit lnSpcReduction="10000"/>
          </a:bodyPr>
          <a:lstStyle/>
          <a:p>
            <a:r>
              <a:rPr lang="en-US" dirty="0" smtClean="0"/>
              <a:t> </a:t>
            </a:r>
            <a:r>
              <a:rPr lang="en-US" b="1" u="sng" dirty="0" smtClean="0">
                <a:latin typeface="Times New Roman" pitchFamily="18" charset="0"/>
              </a:rPr>
              <a:t>Hypothesis 1:</a:t>
            </a:r>
            <a:endParaRPr lang="en-US" dirty="0" smtClean="0">
              <a:latin typeface="Times New Roman" pitchFamily="18" charset="0"/>
            </a:endParaRPr>
          </a:p>
          <a:p>
            <a:r>
              <a:rPr lang="en-US" dirty="0" smtClean="0">
                <a:latin typeface="Times New Roman" pitchFamily="18" charset="0"/>
              </a:rPr>
              <a:t>When teachers express an opinion towards a student’s academic performance, that opinion tends to become reality.</a:t>
            </a:r>
          </a:p>
          <a:p>
            <a:pPr>
              <a:buNone/>
            </a:pPr>
            <a:endParaRPr lang="en-US" dirty="0" smtClean="0">
              <a:latin typeface="Times New Roman" pitchFamily="18" charset="0"/>
            </a:endParaRPr>
          </a:p>
          <a:p>
            <a:r>
              <a:rPr lang="en-US" b="1" u="sng" dirty="0" smtClean="0">
                <a:latin typeface="Times New Roman" pitchFamily="18" charset="0"/>
              </a:rPr>
              <a:t>Hypothesis 2:</a:t>
            </a:r>
            <a:endParaRPr lang="en-US" dirty="0" smtClean="0">
              <a:latin typeface="Times New Roman" pitchFamily="18" charset="0"/>
            </a:endParaRPr>
          </a:p>
          <a:p>
            <a:r>
              <a:rPr lang="en-US" dirty="0" smtClean="0">
                <a:latin typeface="Times New Roman" pitchFamily="18" charset="0"/>
              </a:rPr>
              <a:t>Presented with an anticipation of what his academic performance will be by a teacher, a student will perform accordingly. </a:t>
            </a:r>
          </a:p>
          <a:p>
            <a:pPr>
              <a:buNone/>
            </a:pPr>
            <a:endParaRPr lang="en-US" dirty="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Autofit/>
          </a:bodyPr>
          <a:lstStyle/>
          <a:p>
            <a:pPr algn="ctr"/>
            <a:r>
              <a:rPr lang="en-US" sz="3500" b="1" dirty="0" smtClean="0">
                <a:latin typeface="Times New Roman" pitchFamily="18" charset="0"/>
              </a:rPr>
              <a:t>The </a:t>
            </a:r>
            <a:r>
              <a:rPr lang="en-US" sz="3500" b="1" dirty="0" smtClean="0">
                <a:latin typeface="Times New Roman" pitchFamily="18" charset="0"/>
              </a:rPr>
              <a:t>Pygmalion Effect </a:t>
            </a:r>
            <a:r>
              <a:rPr lang="en-US" sz="3500" b="1" dirty="0" smtClean="0">
                <a:latin typeface="Times New Roman" pitchFamily="18" charset="0"/>
              </a:rPr>
              <a:t>works through the self-fulfilling prophecy.</a:t>
            </a:r>
            <a:endParaRPr lang="en-US" sz="3500" b="1" dirty="0">
              <a:latin typeface="Times New Roman" pitchFamily="18" charset="0"/>
            </a:endParaRPr>
          </a:p>
        </p:txBody>
      </p:sp>
      <p:sp>
        <p:nvSpPr>
          <p:cNvPr id="3" name="Content Placeholder 2"/>
          <p:cNvSpPr>
            <a:spLocks noGrp="1"/>
          </p:cNvSpPr>
          <p:nvPr>
            <p:ph idx="1"/>
          </p:nvPr>
        </p:nvSpPr>
        <p:spPr>
          <a:xfrm>
            <a:off x="457200" y="1905000"/>
            <a:ext cx="8229600" cy="4221163"/>
          </a:xfrm>
        </p:spPr>
        <p:txBody>
          <a:bodyPr>
            <a:normAutofit/>
          </a:bodyPr>
          <a:lstStyle/>
          <a:p>
            <a:r>
              <a:rPr lang="en-US" sz="2500" dirty="0" smtClean="0">
                <a:latin typeface="Times New Roman" pitchFamily="18" charset="0"/>
              </a:rPr>
              <a:t>..."You see, really and truly, apart from the things anyone can pick up (the dressing and the proper way of speaking, and so on), the difference between a lady and a flower girl is not how she behaves, but how she's treated. I shall always be a flower girl to Professor Higgins, because he always treats me as a flower girl, and always will; but I know I can be a lady to you, because you always treat me as a lady, and always will.”</a:t>
            </a:r>
          </a:p>
          <a:p>
            <a:endParaRPr lang="en-US" sz="2000" dirty="0" smtClean="0">
              <a:latin typeface="Times New Roman" pitchFamily="18" charset="0"/>
            </a:endParaRPr>
          </a:p>
          <a:p>
            <a:r>
              <a:rPr lang="en-US" sz="2000" dirty="0" smtClean="0"/>
              <a:t>George Bernard Shaw - Pygmalion</a:t>
            </a:r>
            <a:endParaRPr lang="en-US" sz="2000" dirty="0" smtClean="0">
              <a:latin typeface="Times New Roman" pitchFamily="18" charset="0"/>
            </a:endParaRPr>
          </a:p>
          <a:p>
            <a:endParaRPr lang="en-US" sz="2000" dirty="0">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latin typeface="Times New Roman" pitchFamily="18" charset="0"/>
              </a:rPr>
              <a:t>Pygmalion Effect, fact or fiction?</a:t>
            </a:r>
            <a:endParaRPr lang="en-US" b="1" dirty="0">
              <a:latin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latin typeface="Times New Roman" pitchFamily="18" charset="0"/>
              </a:rPr>
              <a:t>“Strong </a:t>
            </a:r>
            <a:r>
              <a:rPr lang="en-US" dirty="0" smtClean="0">
                <a:latin typeface="Times New Roman" pitchFamily="18" charset="0"/>
              </a:rPr>
              <a:t>empirical support was found for a reciprocal relationship between teachers’ behavior and students’ engagement. Teachers’ interactions with students predicted students’ behavioral and emotional engagement in the classroom, both directly and through their effects on student’s perceptions of their interactions with teachers</a:t>
            </a:r>
            <a:r>
              <a:rPr lang="en-US" dirty="0" smtClean="0">
                <a:latin typeface="Times New Roman" pitchFamily="18" charset="0"/>
              </a:rPr>
              <a:t>.”</a:t>
            </a:r>
            <a:endParaRPr lang="en-US" dirty="0" smtClean="0">
              <a:latin typeface="Times New Roman" pitchFamily="18" charset="0"/>
            </a:endParaRPr>
          </a:p>
          <a:p>
            <a:r>
              <a:rPr lang="en-US" sz="2200" dirty="0" smtClean="0">
                <a:latin typeface="Times New Roman" pitchFamily="18" charset="0"/>
              </a:rPr>
              <a:t>Skinner, Ellen A., Belmont, Michael J. (1993).</a:t>
            </a:r>
            <a:endParaRPr lang="en-US" sz="2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752600"/>
          </a:xfrm>
        </p:spPr>
        <p:txBody>
          <a:bodyPr>
            <a:normAutofit fontScale="90000"/>
          </a:bodyPr>
          <a:lstStyle/>
          <a:p>
            <a:pPr algn="ctr"/>
            <a:r>
              <a:rPr lang="en-US" b="1" dirty="0" smtClean="0">
                <a:latin typeface="Times New Roman" pitchFamily="18" charset="0"/>
              </a:rPr>
              <a:t>What can be done to help </a:t>
            </a:r>
            <a:r>
              <a:rPr lang="en-US" b="1" dirty="0" smtClean="0">
                <a:latin typeface="Times New Roman" pitchFamily="18" charset="0"/>
              </a:rPr>
              <a:t>t</a:t>
            </a:r>
            <a:r>
              <a:rPr lang="en-US" b="1" dirty="0" smtClean="0">
                <a:latin typeface="Times New Roman" pitchFamily="18" charset="0"/>
              </a:rPr>
              <a:t>eachers be aware of and combat the Pygmalion Effect?</a:t>
            </a:r>
            <a:endParaRPr lang="en-US" b="1" dirty="0">
              <a:latin typeface="Times New Roman" pitchFamily="18" charset="0"/>
            </a:endParaRPr>
          </a:p>
        </p:txBody>
      </p:sp>
      <p:sp>
        <p:nvSpPr>
          <p:cNvPr id="3" name="Content Placeholder 2"/>
          <p:cNvSpPr>
            <a:spLocks noGrp="1"/>
          </p:cNvSpPr>
          <p:nvPr>
            <p:ph idx="1"/>
          </p:nvPr>
        </p:nvSpPr>
        <p:spPr>
          <a:xfrm>
            <a:off x="914400" y="2438400"/>
            <a:ext cx="7772400" cy="3917160"/>
          </a:xfrm>
        </p:spPr>
        <p:txBody>
          <a:bodyPr/>
          <a:lstStyle/>
          <a:p>
            <a:endParaRPr lang="en-US" dirty="0" smtClean="0"/>
          </a:p>
          <a:p>
            <a:r>
              <a:rPr lang="en-US" dirty="0" smtClean="0">
                <a:latin typeface="Times New Roman" pitchFamily="18" charset="0"/>
              </a:rPr>
              <a:t>Efforts aimed at helping teachers to avoid harmful stereotyping of students often begin with activities designed to raise teachers' awareness of their unconscious biases.</a:t>
            </a:r>
          </a:p>
          <a:p>
            <a:pPr>
              <a:buFont typeface="Wingdings" pitchFamily="2" charset="2"/>
              <a:buChar char="§"/>
            </a:pPr>
            <a:r>
              <a:rPr lang="en-US" sz="2000" dirty="0" smtClean="0">
                <a:latin typeface="Times New Roman" pitchFamily="18" charset="0"/>
                <a:cs typeface="Times New Roman" pitchFamily="18" charset="0"/>
              </a:rPr>
              <a:t>	 Cotton. 1989 </a:t>
            </a:r>
            <a:endParaRPr lang="en-US"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smtClean="0"/>
              <a:t>References</a:t>
            </a:r>
            <a:endParaRPr lang="en-US" b="1"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sz="1350" dirty="0" smtClean="0">
                <a:latin typeface="Times New Roman" pitchFamily="18" charset="0"/>
              </a:rPr>
              <a:t>Feldman</a:t>
            </a:r>
            <a:r>
              <a:rPr lang="en-US" sz="1350" dirty="0">
                <a:latin typeface="Times New Roman" pitchFamily="18" charset="0"/>
              </a:rPr>
              <a:t>, R., Prohaska, T. (1979). The Student as Pygmalion: Effect of Student Expectation on the Teacher. </a:t>
            </a:r>
            <a:r>
              <a:rPr lang="en-US" sz="1350" i="1" dirty="0">
                <a:latin typeface="Times New Roman" pitchFamily="18" charset="0"/>
              </a:rPr>
              <a:t>Journal of Educational Psychology, v 71 </a:t>
            </a:r>
            <a:r>
              <a:rPr lang="en-US" sz="1350" dirty="0">
                <a:latin typeface="Times New Roman" pitchFamily="18" charset="0"/>
              </a:rPr>
              <a:t>(n4), p 485-493  </a:t>
            </a:r>
          </a:p>
          <a:p>
            <a:r>
              <a:rPr lang="en-US" sz="1350" dirty="0">
                <a:latin typeface="Times New Roman" pitchFamily="18" charset="0"/>
              </a:rPr>
              <a:t>Cotton, K (1989).</a:t>
            </a:r>
            <a:r>
              <a:rPr lang="en-US" sz="1350" i="1" dirty="0">
                <a:latin typeface="Times New Roman" pitchFamily="18" charset="0"/>
              </a:rPr>
              <a:t> </a:t>
            </a:r>
            <a:r>
              <a:rPr lang="en-US" sz="1350" dirty="0">
                <a:latin typeface="Times New Roman" pitchFamily="18" charset="0"/>
              </a:rPr>
              <a:t>Expectations and Student Outcomes. School Improvement Research Series. Office of </a:t>
            </a:r>
            <a:r>
              <a:rPr lang="en-US" sz="1350" dirty="0" smtClean="0">
                <a:latin typeface="Times New Roman" pitchFamily="18" charset="0"/>
              </a:rPr>
              <a:t>Educational Research </a:t>
            </a:r>
            <a:r>
              <a:rPr lang="en-US" sz="1350" dirty="0">
                <a:latin typeface="Times New Roman" pitchFamily="18" charset="0"/>
              </a:rPr>
              <a:t>and Improvement (OERI), U.S. Department of Education.  Washington, DC: U.S. Government Printing Office</a:t>
            </a:r>
            <a:r>
              <a:rPr lang="en-US" sz="1350" dirty="0" smtClean="0">
                <a:latin typeface="Times New Roman" pitchFamily="18" charset="0"/>
              </a:rPr>
              <a:t>.</a:t>
            </a:r>
          </a:p>
          <a:p>
            <a:r>
              <a:rPr lang="en-US" sz="1350" dirty="0" err="1" smtClean="0">
                <a:latin typeface="Times New Roman" pitchFamily="18" charset="0"/>
                <a:cs typeface="Times New Roman" pitchFamily="18" charset="0"/>
              </a:rPr>
              <a:t>Natanovich</a:t>
            </a:r>
            <a:r>
              <a:rPr lang="en-US" sz="1350" dirty="0" smtClean="0">
                <a:latin typeface="Times New Roman" pitchFamily="18" charset="0"/>
                <a:cs typeface="Times New Roman" pitchFamily="18" charset="0"/>
              </a:rPr>
              <a:t>, G., Eden, D. (2008). Pygmalion effects among outreach supervisors and tutors: Extending sex </a:t>
            </a:r>
            <a:r>
              <a:rPr lang="en-US" sz="1350" dirty="0" err="1" smtClean="0">
                <a:latin typeface="Times New Roman" pitchFamily="18" charset="0"/>
                <a:cs typeface="Times New Roman" pitchFamily="18" charset="0"/>
              </a:rPr>
              <a:t>generalizability</a:t>
            </a:r>
            <a:r>
              <a:rPr lang="en-US" sz="1350" dirty="0" smtClean="0">
                <a:latin typeface="Times New Roman" pitchFamily="18" charset="0"/>
                <a:cs typeface="Times New Roman" pitchFamily="18" charset="0"/>
              </a:rPr>
              <a:t>. Journal of Applied Psychology, V 93(n6), p 1382-1389. </a:t>
            </a:r>
            <a:r>
              <a:rPr lang="en-US" sz="1350" dirty="0" err="1" smtClean="0">
                <a:latin typeface="Times New Roman" pitchFamily="18" charset="0"/>
                <a:cs typeface="Times New Roman" pitchFamily="18" charset="0"/>
              </a:rPr>
              <a:t>doi</a:t>
            </a:r>
            <a:r>
              <a:rPr lang="en-US" sz="1350" dirty="0" smtClean="0">
                <a:latin typeface="Times New Roman" pitchFamily="18" charset="0"/>
                <a:cs typeface="Times New Roman" pitchFamily="18" charset="0"/>
              </a:rPr>
              <a:t>: 10.1037/a0012566</a:t>
            </a:r>
          </a:p>
          <a:p>
            <a:r>
              <a:rPr lang="en-US" sz="1350" dirty="0" smtClean="0">
                <a:latin typeface="Times New Roman" pitchFamily="18" charset="0"/>
              </a:rPr>
              <a:t> </a:t>
            </a:r>
            <a:r>
              <a:rPr lang="en-US" sz="1350" dirty="0" err="1">
                <a:latin typeface="Times New Roman" pitchFamily="18" charset="0"/>
              </a:rPr>
              <a:t>Chowdhury,M</a:t>
            </a:r>
            <a:r>
              <a:rPr lang="en-US" sz="1350" dirty="0">
                <a:latin typeface="Times New Roman" pitchFamily="18" charset="0"/>
              </a:rPr>
              <a:t>. (2007) . Pygmalion in sales: The influence of supervisor expectancies on salesperson’s self-expectations and work evaluations. Journal of Business and Public Affairs, V 1 (n1) ISSN 1934-7219</a:t>
            </a:r>
            <a:r>
              <a:rPr lang="en-US" sz="1350" b="1" dirty="0">
                <a:latin typeface="Times New Roman" pitchFamily="18" charset="0"/>
              </a:rPr>
              <a:t> </a:t>
            </a:r>
            <a:r>
              <a:rPr lang="en-US" sz="1350" dirty="0">
                <a:latin typeface="Times New Roman" pitchFamily="18" charset="0"/>
              </a:rPr>
              <a:t> </a:t>
            </a:r>
          </a:p>
          <a:p>
            <a:r>
              <a:rPr lang="en-US" sz="1350" dirty="0">
                <a:latin typeface="Times New Roman" pitchFamily="18" charset="0"/>
              </a:rPr>
              <a:t>Rosenthal R &amp; Jacobson L. (1968) </a:t>
            </a:r>
            <a:r>
              <a:rPr lang="en-US" sz="1350" i="1" dirty="0">
                <a:latin typeface="Times New Roman" pitchFamily="18" charset="0"/>
              </a:rPr>
              <a:t>Pygmalion in the classroom: teacher expectation </a:t>
            </a:r>
            <a:r>
              <a:rPr lang="en-US" sz="1350" i="1" dirty="0" smtClean="0">
                <a:latin typeface="Times New Roman" pitchFamily="18" charset="0"/>
              </a:rPr>
              <a:t>and pupils</a:t>
            </a:r>
            <a:r>
              <a:rPr lang="en-US" sz="1350" i="1" dirty="0">
                <a:latin typeface="Times New Roman" pitchFamily="18" charset="0"/>
              </a:rPr>
              <a:t>’ intellectual development. </a:t>
            </a:r>
            <a:r>
              <a:rPr lang="en-US" sz="1350" dirty="0">
                <a:latin typeface="Times New Roman" pitchFamily="18" charset="0"/>
              </a:rPr>
              <a:t>New York: Holt, Rinehart &amp; </a:t>
            </a:r>
            <a:r>
              <a:rPr lang="en-US" sz="1350" dirty="0" smtClean="0">
                <a:latin typeface="Times New Roman" pitchFamily="18" charset="0"/>
              </a:rPr>
              <a:t>Winston.   </a:t>
            </a:r>
            <a:r>
              <a:rPr lang="en-US" sz="1350" b="1" dirty="0">
                <a:latin typeface="Times New Roman" pitchFamily="18" charset="0"/>
              </a:rPr>
              <a:t> </a:t>
            </a:r>
            <a:endParaRPr lang="en-US" sz="1350" dirty="0">
              <a:latin typeface="Times New Roman" pitchFamily="18" charset="0"/>
            </a:endParaRPr>
          </a:p>
          <a:p>
            <a:r>
              <a:rPr lang="en-US" sz="1350" dirty="0" err="1">
                <a:latin typeface="Times New Roman" pitchFamily="18" charset="0"/>
              </a:rPr>
              <a:t>Brophy</a:t>
            </a:r>
            <a:r>
              <a:rPr lang="en-US" sz="1350" dirty="0">
                <a:latin typeface="Times New Roman" pitchFamily="18" charset="0"/>
              </a:rPr>
              <a:t>, J.E. (1983). Research on the Self-Fulfilling Prophecy and Teacher Expectations. </a:t>
            </a:r>
            <a:r>
              <a:rPr lang="en-US" sz="1350" i="1" dirty="0">
                <a:latin typeface="Times New Roman" pitchFamily="18" charset="0"/>
              </a:rPr>
              <a:t>Journal Of Educational Psychology 75</a:t>
            </a:r>
            <a:r>
              <a:rPr lang="en-US" sz="1350" dirty="0">
                <a:latin typeface="Times New Roman" pitchFamily="18" charset="0"/>
              </a:rPr>
              <a:t>, 631-661</a:t>
            </a:r>
            <a:r>
              <a:rPr lang="en-US" sz="1350" dirty="0" smtClean="0">
                <a:latin typeface="Times New Roman" pitchFamily="18" charset="0"/>
              </a:rPr>
              <a:t>.</a:t>
            </a:r>
            <a:r>
              <a:rPr lang="en-US" sz="1350" dirty="0">
                <a:latin typeface="Times New Roman" pitchFamily="18" charset="0"/>
              </a:rPr>
              <a:t>	</a:t>
            </a:r>
            <a:r>
              <a:rPr lang="en-US" sz="1350" dirty="0" smtClean="0">
                <a:latin typeface="Times New Roman" pitchFamily="18" charset="0"/>
              </a:rPr>
              <a:t> </a:t>
            </a:r>
            <a:r>
              <a:rPr lang="en-US" sz="1350" dirty="0">
                <a:latin typeface="Times New Roman" pitchFamily="18" charset="0"/>
              </a:rPr>
              <a:t> </a:t>
            </a:r>
          </a:p>
          <a:p>
            <a:r>
              <a:rPr lang="en-US" sz="1350" dirty="0">
                <a:latin typeface="Times New Roman" pitchFamily="18" charset="0"/>
              </a:rPr>
              <a:t>Skinner, Ellen A., Belmont, Michael J. (1993). Motivation in the Classroom: Reciprocal Effects of Teacher Behavior and Student Engagement Across the School Year. </a:t>
            </a:r>
            <a:r>
              <a:rPr lang="en-US" sz="1350" i="1" dirty="0">
                <a:latin typeface="Times New Roman" pitchFamily="18" charset="0"/>
              </a:rPr>
              <a:t>Journal Of Educational Psychology 85</a:t>
            </a:r>
            <a:r>
              <a:rPr lang="en-US" sz="1350" dirty="0">
                <a:latin typeface="Times New Roman" pitchFamily="18" charset="0"/>
              </a:rPr>
              <a:t> (4). 571-581.</a:t>
            </a:r>
          </a:p>
          <a:p>
            <a:r>
              <a:rPr lang="en-US" sz="1350" dirty="0">
                <a:latin typeface="Times New Roman" pitchFamily="18" charset="0"/>
              </a:rPr>
              <a:t> </a:t>
            </a:r>
            <a:r>
              <a:rPr lang="en-US" sz="1350" dirty="0" err="1">
                <a:latin typeface="Times New Roman" pitchFamily="18" charset="0"/>
              </a:rPr>
              <a:t>Brohpy</a:t>
            </a:r>
            <a:r>
              <a:rPr lang="en-US" sz="1350" dirty="0">
                <a:latin typeface="Times New Roman" pitchFamily="18" charset="0"/>
              </a:rPr>
              <a:t>, J.E., Good, T.L. (1974). </a:t>
            </a:r>
            <a:r>
              <a:rPr lang="en-US" sz="1350" i="1" dirty="0">
                <a:latin typeface="Times New Roman" pitchFamily="18" charset="0"/>
              </a:rPr>
              <a:t>Teacher-Student Relationships: Causes and Consequences</a:t>
            </a:r>
            <a:r>
              <a:rPr lang="en-US" sz="1350" dirty="0">
                <a:latin typeface="Times New Roman" pitchFamily="18" charset="0"/>
              </a:rPr>
              <a:t>. New York, NY: Holt, </a:t>
            </a:r>
            <a:r>
              <a:rPr lang="en-US" sz="1350" dirty="0" err="1">
                <a:latin typeface="Times New Roman" pitchFamily="18" charset="0"/>
              </a:rPr>
              <a:t>Rinehard</a:t>
            </a:r>
            <a:r>
              <a:rPr lang="en-US" sz="1350" dirty="0">
                <a:latin typeface="Times New Roman" pitchFamily="18" charset="0"/>
              </a:rPr>
              <a:t>, and Winston.</a:t>
            </a:r>
          </a:p>
          <a:p>
            <a:r>
              <a:rPr lang="en-US" sz="1350" dirty="0">
                <a:latin typeface="Times New Roman" pitchFamily="18" charset="0"/>
              </a:rPr>
              <a:t>Good, T.L. (1987). Two Decades of Research on Teacher Expectations: Findings and Future Directions. </a:t>
            </a:r>
            <a:r>
              <a:rPr lang="en-US" sz="1350" i="1" dirty="0">
                <a:latin typeface="Times New Roman" pitchFamily="18" charset="0"/>
              </a:rPr>
              <a:t>Journal of Teacher Education</a:t>
            </a:r>
            <a:r>
              <a:rPr lang="en-US" sz="1350" i="1" dirty="0" smtClean="0">
                <a:latin typeface="Times New Roman" pitchFamily="18" charset="0"/>
              </a:rPr>
              <a:t>. Vol.38</a:t>
            </a:r>
            <a:r>
              <a:rPr lang="en-US" sz="1350" dirty="0" smtClean="0">
                <a:latin typeface="Times New Roman" pitchFamily="18" charset="0"/>
              </a:rPr>
              <a:t>. 32-47.</a:t>
            </a:r>
          </a:p>
          <a:p>
            <a:r>
              <a:rPr lang="en-US" sz="1350" dirty="0" smtClean="0">
                <a:latin typeface="Times New Roman" pitchFamily="18" charset="0"/>
              </a:rPr>
              <a:t> </a:t>
            </a:r>
            <a:r>
              <a:rPr lang="en-US" sz="1350" dirty="0" err="1" smtClean="0">
                <a:latin typeface="Times New Roman" pitchFamily="18" charset="0"/>
              </a:rPr>
              <a:t>Rhem,J</a:t>
            </a:r>
            <a:r>
              <a:rPr lang="en-US" sz="1350" dirty="0" smtClean="0">
                <a:latin typeface="Times New Roman" pitchFamily="18" charset="0"/>
              </a:rPr>
              <a:t>. (1999) . Pygmalion in the Classroom. </a:t>
            </a:r>
            <a:r>
              <a:rPr lang="en-US" sz="1350" i="1" dirty="0" smtClean="0">
                <a:latin typeface="Times New Roman" pitchFamily="18" charset="0"/>
              </a:rPr>
              <a:t>National Teaching and Learning Forum. V 8 </a:t>
            </a:r>
            <a:r>
              <a:rPr lang="en-US" sz="1350" dirty="0" smtClean="0">
                <a:latin typeface="Times New Roman" pitchFamily="18" charset="0"/>
              </a:rPr>
              <a:t>(n2),p 1-4.</a:t>
            </a:r>
            <a:endParaRPr lang="en-US" sz="1350" dirty="0">
              <a:latin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354</TotalTime>
  <Words>563</Words>
  <Application>Microsoft Office PowerPoint</Application>
  <PresentationFormat>On-screen Show (4:3)</PresentationFormat>
  <Paragraphs>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Pygmalion Effect:  teachers’ Expectations And how they impact Student Achievement</vt:lpstr>
      <vt:lpstr>Table of Contents</vt:lpstr>
      <vt:lpstr>Statement of Problem: </vt:lpstr>
      <vt:lpstr>Statement of Hypothesis</vt:lpstr>
      <vt:lpstr>The Pygmalion Effect works through the self-fulfilling prophecy.</vt:lpstr>
      <vt:lpstr>Pygmalion Effect, fact or fiction?</vt:lpstr>
      <vt:lpstr>What can be done to help teachers be aware of and combat the Pygmalion Effect?</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Pygmalion  Expectations And Student Achievement</dc:title>
  <dc:creator>Windows User</dc:creator>
  <cp:lastModifiedBy>Windows User</cp:lastModifiedBy>
  <cp:revision>50</cp:revision>
  <dcterms:created xsi:type="dcterms:W3CDTF">2012-10-15T16:44:30Z</dcterms:created>
  <dcterms:modified xsi:type="dcterms:W3CDTF">2012-10-21T14:26:42Z</dcterms:modified>
</cp:coreProperties>
</file>